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1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1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png"/><Relationship Id="rId5" Type="http://schemas.openxmlformats.org/officeDocument/2006/relationships/image" Target="../media/image19.png"/><Relationship Id="rId10" Type="http://schemas.openxmlformats.org/officeDocument/2006/relationships/hyperlink" Target="https://gamma.app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05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352312"/>
            <a:ext cx="7556421" cy="3081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087"/>
              </a:lnSpc>
              <a:buNone/>
            </a:pPr>
            <a:r>
              <a:rPr lang="en-US" sz="6470" b="1" kern="0" spc="-129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Predicting Crime Rates Using Machine Learning</a:t>
            </a:r>
            <a:endParaRPr lang="en-US" sz="6470" dirty="0"/>
          </a:p>
        </p:txBody>
      </p:sp>
      <p:sp>
        <p:nvSpPr>
          <p:cNvPr id="7" name="Text 2"/>
          <p:cNvSpPr/>
          <p:nvPr/>
        </p:nvSpPr>
        <p:spPr>
          <a:xfrm>
            <a:off x="793790" y="4773573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can help cities better understand and prevent crime. By analyzing historical crime data and using machine learning algorithms, we can identify potential crime hotspots and allocate resources accordingly.</a:t>
            </a:r>
            <a:endParaRPr lang="en-US" sz="1786" dirty="0"/>
          </a:p>
        </p:txBody>
      </p:sp>
      <p:sp>
        <p:nvSpPr>
          <p:cNvPr id="10" name="Text 4"/>
          <p:cNvSpPr/>
          <p:nvPr/>
        </p:nvSpPr>
        <p:spPr>
          <a:xfrm>
            <a:off x="1270040" y="6480334"/>
            <a:ext cx="4508540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endParaRPr lang="en-US" sz="2233" dirty="0"/>
          </a:p>
        </p:txBody>
      </p:sp>
      <p:pic>
        <p:nvPicPr>
          <p:cNvPr id="11" name="Image 4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78318"/>
            <a:ext cx="130428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Understanding the Problem: Analyzing Crime Data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383381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Crime Trends</a:t>
            </a:r>
            <a:endParaRPr lang="en-US" sz="2344" dirty="0"/>
          </a:p>
        </p:txBody>
      </p:sp>
      <p:sp>
        <p:nvSpPr>
          <p:cNvPr id="6" name="Text 3"/>
          <p:cNvSpPr/>
          <p:nvPr/>
        </p:nvSpPr>
        <p:spPr>
          <a:xfrm>
            <a:off x="793790" y="443269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Crime data reveals patterns, seasonal variations, and geographic hotspots. Analyzing this data can help us understand the factors driving crime.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83381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Crime Types</a:t>
            </a:r>
            <a:endParaRPr lang="en-US" sz="2344" dirty="0"/>
          </a:p>
        </p:txBody>
      </p:sp>
      <p:sp>
        <p:nvSpPr>
          <p:cNvPr id="8" name="Text 5"/>
          <p:cNvSpPr/>
          <p:nvPr/>
        </p:nvSpPr>
        <p:spPr>
          <a:xfrm>
            <a:off x="5332928" y="443269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crime types have different characteristics and require different strategies for prevention. Identifying the most prevalent crime types is crucial.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83381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Resource Allocation</a:t>
            </a:r>
            <a:endParaRPr lang="en-US" sz="2344" dirty="0"/>
          </a:p>
        </p:txBody>
      </p:sp>
      <p:sp>
        <p:nvSpPr>
          <p:cNvPr id="10" name="Text 7"/>
          <p:cNvSpPr/>
          <p:nvPr/>
        </p:nvSpPr>
        <p:spPr>
          <a:xfrm>
            <a:off x="9872067" y="4432697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models can help allocate police resources more effectively by identifying high-risk areas and times.</a:t>
            </a:r>
            <a:endParaRPr lang="en-US" sz="1786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511" y="1030129"/>
            <a:ext cx="4935379" cy="61692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1644" y="781883"/>
            <a:ext cx="7600712" cy="1446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97"/>
              </a:lnSpc>
              <a:buNone/>
            </a:pPr>
            <a:r>
              <a:rPr lang="en-US" sz="4558" b="1" kern="0" spc="-91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Gathering the Data: The Chicago Crime Dataset</a:t>
            </a:r>
            <a:endParaRPr lang="en-US" sz="4558" dirty="0"/>
          </a:p>
        </p:txBody>
      </p:sp>
      <p:sp>
        <p:nvSpPr>
          <p:cNvPr id="7" name="Shape 2"/>
          <p:cNvSpPr/>
          <p:nvPr/>
        </p:nvSpPr>
        <p:spPr>
          <a:xfrm>
            <a:off x="771644" y="2807375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48809" y="2881670"/>
            <a:ext cx="141684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735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35" dirty="0"/>
          </a:p>
        </p:txBody>
      </p:sp>
      <p:sp>
        <p:nvSpPr>
          <p:cNvPr id="9" name="Text 4"/>
          <p:cNvSpPr/>
          <p:nvPr/>
        </p:nvSpPr>
        <p:spPr>
          <a:xfrm>
            <a:off x="1488043" y="2807375"/>
            <a:ext cx="2973824" cy="7234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8"/>
              </a:lnSpc>
              <a:buNone/>
            </a:pPr>
            <a:r>
              <a:rPr lang="en-US" sz="2279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Comprehensive Dataset</a:t>
            </a:r>
            <a:endParaRPr lang="en-US" sz="2279" dirty="0"/>
          </a:p>
        </p:txBody>
      </p:sp>
      <p:sp>
        <p:nvSpPr>
          <p:cNvPr id="10" name="Text 5"/>
          <p:cNvSpPr/>
          <p:nvPr/>
        </p:nvSpPr>
        <p:spPr>
          <a:xfrm>
            <a:off x="1488043" y="3663077"/>
            <a:ext cx="2973824" cy="1411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1736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Chicago Crime Dataset contains over 6.5 million records of crimes committed in Chicago from 2001 to 2017.</a:t>
            </a:r>
            <a:endParaRPr lang="en-US" sz="1736" dirty="0"/>
          </a:p>
        </p:txBody>
      </p:sp>
      <p:sp>
        <p:nvSpPr>
          <p:cNvPr id="11" name="Shape 6"/>
          <p:cNvSpPr/>
          <p:nvPr/>
        </p:nvSpPr>
        <p:spPr>
          <a:xfrm>
            <a:off x="4682252" y="2807375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4835247" y="2881670"/>
            <a:ext cx="190024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735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35" dirty="0"/>
          </a:p>
        </p:txBody>
      </p:sp>
      <p:sp>
        <p:nvSpPr>
          <p:cNvPr id="13" name="Text 8"/>
          <p:cNvSpPr/>
          <p:nvPr/>
        </p:nvSpPr>
        <p:spPr>
          <a:xfrm>
            <a:off x="5398651" y="2807375"/>
            <a:ext cx="2893933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8"/>
              </a:lnSpc>
              <a:buNone/>
            </a:pPr>
            <a:r>
              <a:rPr lang="en-US" sz="2279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Detailed Information</a:t>
            </a:r>
            <a:endParaRPr lang="en-US" sz="2279" dirty="0"/>
          </a:p>
        </p:txBody>
      </p:sp>
      <p:sp>
        <p:nvSpPr>
          <p:cNvPr id="14" name="Text 9"/>
          <p:cNvSpPr/>
          <p:nvPr/>
        </p:nvSpPr>
        <p:spPr>
          <a:xfrm>
            <a:off x="5398651" y="3301365"/>
            <a:ext cx="2973824" cy="1058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1736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record includes details like date, time, location, crime type, and arrest status.</a:t>
            </a:r>
            <a:endParaRPr lang="en-US" sz="1736" dirty="0"/>
          </a:p>
        </p:txBody>
      </p:sp>
      <p:sp>
        <p:nvSpPr>
          <p:cNvPr id="15" name="Shape 10"/>
          <p:cNvSpPr/>
          <p:nvPr/>
        </p:nvSpPr>
        <p:spPr>
          <a:xfrm>
            <a:off x="771644" y="554259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24758" y="5616892"/>
            <a:ext cx="189667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735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35" dirty="0"/>
          </a:p>
        </p:txBody>
      </p:sp>
      <p:sp>
        <p:nvSpPr>
          <p:cNvPr id="17" name="Text 12"/>
          <p:cNvSpPr/>
          <p:nvPr/>
        </p:nvSpPr>
        <p:spPr>
          <a:xfrm>
            <a:off x="1488043" y="5542598"/>
            <a:ext cx="2893933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8"/>
              </a:lnSpc>
              <a:buNone/>
            </a:pPr>
            <a:r>
              <a:rPr lang="en-US" sz="2279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Open Access</a:t>
            </a:r>
            <a:endParaRPr lang="en-US" sz="2279" dirty="0"/>
          </a:p>
        </p:txBody>
      </p:sp>
      <p:sp>
        <p:nvSpPr>
          <p:cNvPr id="18" name="Text 13"/>
          <p:cNvSpPr/>
          <p:nvPr/>
        </p:nvSpPr>
        <p:spPr>
          <a:xfrm>
            <a:off x="1488043" y="6036588"/>
            <a:ext cx="2973824" cy="1411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1736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is publicly available on Kaggle, making it accessible for researchers and analysts.</a:t>
            </a:r>
            <a:endParaRPr lang="en-US" sz="1736" dirty="0"/>
          </a:p>
        </p:txBody>
      </p:sp>
      <p:sp>
        <p:nvSpPr>
          <p:cNvPr id="19" name="Shape 14"/>
          <p:cNvSpPr/>
          <p:nvPr/>
        </p:nvSpPr>
        <p:spPr>
          <a:xfrm>
            <a:off x="4682252" y="5542598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4840129" y="5616892"/>
            <a:ext cx="18026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735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735" dirty="0"/>
          </a:p>
        </p:txBody>
      </p:sp>
      <p:sp>
        <p:nvSpPr>
          <p:cNvPr id="21" name="Text 16"/>
          <p:cNvSpPr/>
          <p:nvPr/>
        </p:nvSpPr>
        <p:spPr>
          <a:xfrm>
            <a:off x="5398651" y="5542598"/>
            <a:ext cx="2893933" cy="3617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8"/>
              </a:lnSpc>
              <a:buNone/>
            </a:pPr>
            <a:r>
              <a:rPr lang="en-US" sz="2279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Real-World Insights</a:t>
            </a:r>
            <a:endParaRPr lang="en-US" sz="2279" dirty="0"/>
          </a:p>
        </p:txBody>
      </p:sp>
      <p:sp>
        <p:nvSpPr>
          <p:cNvPr id="22" name="Text 17"/>
          <p:cNvSpPr/>
          <p:nvPr/>
        </p:nvSpPr>
        <p:spPr>
          <a:xfrm>
            <a:off x="5398651" y="6036588"/>
            <a:ext cx="2973824" cy="1411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1736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provides valuable insights into crime patterns and trends in a large urban environment.</a:t>
            </a:r>
            <a:endParaRPr lang="en-US" sz="1736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582" y="2010013"/>
            <a:ext cx="4943237" cy="42095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0095" y="598646"/>
            <a:ext cx="7623810" cy="14251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11"/>
              </a:lnSpc>
              <a:buNone/>
            </a:pPr>
            <a:r>
              <a:rPr lang="en-US" sz="4489" b="1" kern="0" spc="-90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Preprocessing the Data: Cleaning and Transforming</a:t>
            </a:r>
            <a:endParaRPr lang="en-US" sz="4489" dirty="0"/>
          </a:p>
        </p:txBody>
      </p:sp>
      <p:sp>
        <p:nvSpPr>
          <p:cNvPr id="7" name="Shape 2"/>
          <p:cNvSpPr/>
          <p:nvPr/>
        </p:nvSpPr>
        <p:spPr>
          <a:xfrm>
            <a:off x="1070610" y="2349579"/>
            <a:ext cx="30480" cy="5281374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8" name="Shape 3"/>
          <p:cNvSpPr/>
          <p:nvPr/>
        </p:nvSpPr>
        <p:spPr>
          <a:xfrm>
            <a:off x="1299686" y="2822972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9" name="Shape 4"/>
          <p:cNvSpPr/>
          <p:nvPr/>
        </p:nvSpPr>
        <p:spPr>
          <a:xfrm>
            <a:off x="841534" y="2593896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016079" y="2667119"/>
            <a:ext cx="139541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3"/>
              </a:lnSpc>
              <a:buNone/>
            </a:pPr>
            <a:r>
              <a:rPr lang="en-US" sz="2693" b="1" kern="0" spc="-5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693" dirty="0"/>
          </a:p>
        </p:txBody>
      </p:sp>
      <p:sp>
        <p:nvSpPr>
          <p:cNvPr id="11" name="Text 6"/>
          <p:cNvSpPr/>
          <p:nvPr/>
        </p:nvSpPr>
        <p:spPr>
          <a:xfrm>
            <a:off x="2280285" y="2566749"/>
            <a:ext cx="2850356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4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Cleaning</a:t>
            </a:r>
            <a:endParaRPr lang="en-US" sz="2244" dirty="0"/>
          </a:p>
        </p:txBody>
      </p:sp>
      <p:sp>
        <p:nvSpPr>
          <p:cNvPr id="12" name="Text 7"/>
          <p:cNvSpPr/>
          <p:nvPr/>
        </p:nvSpPr>
        <p:spPr>
          <a:xfrm>
            <a:off x="2280285" y="3053239"/>
            <a:ext cx="6103620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involves handling missing values, removing duplicates, and ensuring data consistency.</a:t>
            </a:r>
            <a:endParaRPr lang="en-US" sz="1710" dirty="0"/>
          </a:p>
        </p:txBody>
      </p:sp>
      <p:sp>
        <p:nvSpPr>
          <p:cNvPr id="13" name="Shape 8"/>
          <p:cNvSpPr/>
          <p:nvPr/>
        </p:nvSpPr>
        <p:spPr>
          <a:xfrm>
            <a:off x="1299686" y="4655820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4" name="Shape 9"/>
          <p:cNvSpPr/>
          <p:nvPr/>
        </p:nvSpPr>
        <p:spPr>
          <a:xfrm>
            <a:off x="841534" y="4426744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92267" y="4499967"/>
            <a:ext cx="187047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3"/>
              </a:lnSpc>
              <a:buNone/>
            </a:pPr>
            <a:r>
              <a:rPr lang="en-US" sz="2693" b="1" kern="0" spc="-5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693" dirty="0"/>
          </a:p>
        </p:txBody>
      </p:sp>
      <p:sp>
        <p:nvSpPr>
          <p:cNvPr id="16" name="Text 11"/>
          <p:cNvSpPr/>
          <p:nvPr/>
        </p:nvSpPr>
        <p:spPr>
          <a:xfrm>
            <a:off x="2280285" y="4399598"/>
            <a:ext cx="2850356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4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Feature Engineering</a:t>
            </a:r>
            <a:endParaRPr lang="en-US" sz="2244" dirty="0"/>
          </a:p>
        </p:txBody>
      </p:sp>
      <p:sp>
        <p:nvSpPr>
          <p:cNvPr id="17" name="Text 12"/>
          <p:cNvSpPr/>
          <p:nvPr/>
        </p:nvSpPr>
        <p:spPr>
          <a:xfrm>
            <a:off x="2280285" y="4886087"/>
            <a:ext cx="6103620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new features from existing data, such as time of day, day of the week, or proximity to schools.</a:t>
            </a:r>
            <a:endParaRPr lang="en-US" sz="1710" dirty="0"/>
          </a:p>
        </p:txBody>
      </p:sp>
      <p:sp>
        <p:nvSpPr>
          <p:cNvPr id="18" name="Shape 13"/>
          <p:cNvSpPr/>
          <p:nvPr/>
        </p:nvSpPr>
        <p:spPr>
          <a:xfrm>
            <a:off x="1299686" y="6488668"/>
            <a:ext cx="760095" cy="30480"/>
          </a:xfrm>
          <a:prstGeom prst="roundRect">
            <a:avLst>
              <a:gd name="adj" fmla="val 299258"/>
            </a:avLst>
          </a:prstGeom>
          <a:solidFill>
            <a:srgbClr val="48367C"/>
          </a:solidFill>
          <a:ln/>
        </p:spPr>
      </p:sp>
      <p:sp>
        <p:nvSpPr>
          <p:cNvPr id="19" name="Shape 14"/>
          <p:cNvSpPr/>
          <p:nvPr/>
        </p:nvSpPr>
        <p:spPr>
          <a:xfrm>
            <a:off x="841534" y="6259592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92386" y="6332815"/>
            <a:ext cx="186809" cy="3420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3"/>
              </a:lnSpc>
              <a:buNone/>
            </a:pPr>
            <a:r>
              <a:rPr lang="en-US" sz="2693" b="1" kern="0" spc="-54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693" dirty="0"/>
          </a:p>
        </p:txBody>
      </p:sp>
      <p:sp>
        <p:nvSpPr>
          <p:cNvPr id="21" name="Text 16"/>
          <p:cNvSpPr/>
          <p:nvPr/>
        </p:nvSpPr>
        <p:spPr>
          <a:xfrm>
            <a:off x="2280285" y="6232446"/>
            <a:ext cx="2850356" cy="3562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6"/>
              </a:lnSpc>
              <a:buNone/>
            </a:pPr>
            <a:r>
              <a:rPr lang="en-US" sz="2244" b="1" kern="0" spc="-4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Transformation</a:t>
            </a:r>
            <a:endParaRPr lang="en-US" sz="2244" dirty="0"/>
          </a:p>
        </p:txBody>
      </p:sp>
      <p:sp>
        <p:nvSpPr>
          <p:cNvPr id="22" name="Text 17"/>
          <p:cNvSpPr/>
          <p:nvPr/>
        </p:nvSpPr>
        <p:spPr>
          <a:xfrm>
            <a:off x="2280285" y="6718935"/>
            <a:ext cx="6103620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or converting data into a format suitable for machine learning algorithms.</a:t>
            </a:r>
            <a:endParaRPr lang="en-US" sz="1710" dirty="0"/>
          </a:p>
        </p:txBody>
      </p:sp>
      <p:pic>
        <p:nvPicPr>
          <p:cNvPr id="2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7" y="2044541"/>
            <a:ext cx="4919186" cy="41403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021318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Selecting Machine Learning Algorithms</a:t>
            </a:r>
            <a:endParaRPr lang="en-US" sz="4688" dirty="0"/>
          </a:p>
        </p:txBody>
      </p:sp>
      <p:sp>
        <p:nvSpPr>
          <p:cNvPr id="7" name="Shape 2"/>
          <p:cNvSpPr/>
          <p:nvPr/>
        </p:nvSpPr>
        <p:spPr>
          <a:xfrm>
            <a:off x="6280190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4624" y="308443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Regression Models</a:t>
            </a:r>
            <a:endParaRPr lang="en-US" sz="2344" dirty="0"/>
          </a:p>
        </p:txBody>
      </p:sp>
      <p:sp>
        <p:nvSpPr>
          <p:cNvPr id="9" name="Text 4"/>
          <p:cNvSpPr/>
          <p:nvPr/>
        </p:nvSpPr>
        <p:spPr>
          <a:xfrm>
            <a:off x="6514624" y="3592592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continuous values, such as the number of crimes expected in a specific area.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10171867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0406301" y="308443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Classification Models</a:t>
            </a:r>
            <a:endParaRPr lang="en-US" sz="2344" dirty="0"/>
          </a:p>
        </p:txBody>
      </p:sp>
      <p:sp>
        <p:nvSpPr>
          <p:cNvPr id="12" name="Text 7"/>
          <p:cNvSpPr/>
          <p:nvPr/>
        </p:nvSpPr>
        <p:spPr>
          <a:xfrm>
            <a:off x="10406301" y="3592592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Classifying crimes into different categories, such as theft, assault, or drug offenses.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280190" y="5505450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514624" y="573988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kern="0" spc="-47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Clustering Algorithms</a:t>
            </a:r>
            <a:endParaRPr lang="en-US" sz="2344" dirty="0"/>
          </a:p>
        </p:txBody>
      </p:sp>
      <p:sp>
        <p:nvSpPr>
          <p:cNvPr id="15" name="Text 10"/>
          <p:cNvSpPr/>
          <p:nvPr/>
        </p:nvSpPr>
        <p:spPr>
          <a:xfrm>
            <a:off x="6514624" y="6248043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Grouping similar crimes together to identify patterns and understand underlying trends.</a:t>
            </a:r>
            <a:endParaRPr lang="en-US" sz="1786" dirty="0"/>
          </a:p>
        </p:txBody>
      </p:sp>
      <p:pic>
        <p:nvPicPr>
          <p:cNvPr id="16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817" y="2134195"/>
            <a:ext cx="4982647" cy="39612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5088" y="885230"/>
            <a:ext cx="7733824" cy="1322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5"/>
              </a:lnSpc>
              <a:buNone/>
            </a:pPr>
            <a:r>
              <a:rPr lang="en-US" sz="4164" b="1" kern="0" spc="-83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Training the Models: Predicting Crime Counts and Types</a:t>
            </a:r>
            <a:endParaRPr lang="en-US" sz="4164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8" y="2509480"/>
            <a:ext cx="1007269" cy="16116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14538" y="2710934"/>
            <a:ext cx="2644140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Training</a:t>
            </a:r>
            <a:endParaRPr lang="en-US" sz="2082" dirty="0"/>
          </a:p>
        </p:txBody>
      </p:sp>
      <p:sp>
        <p:nvSpPr>
          <p:cNvPr id="9" name="Text 3"/>
          <p:cNvSpPr/>
          <p:nvPr/>
        </p:nvSpPr>
        <p:spPr>
          <a:xfrm>
            <a:off x="2014538" y="3162300"/>
            <a:ext cx="6424374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the cleaned and transformed data to train the chosen machine learning models.</a:t>
            </a:r>
            <a:endParaRPr lang="en-US" sz="158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88" y="4121110"/>
            <a:ext cx="1007269" cy="161163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14538" y="4322564"/>
            <a:ext cx="2644140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Evaluation</a:t>
            </a:r>
            <a:endParaRPr lang="en-US" sz="2082" dirty="0"/>
          </a:p>
        </p:txBody>
      </p:sp>
      <p:sp>
        <p:nvSpPr>
          <p:cNvPr id="12" name="Text 5"/>
          <p:cNvSpPr/>
          <p:nvPr/>
        </p:nvSpPr>
        <p:spPr>
          <a:xfrm>
            <a:off x="2014538" y="4773930"/>
            <a:ext cx="6424374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the performance of the trained models using metrics like accuracy, precision, and recall.</a:t>
            </a:r>
            <a:endParaRPr lang="en-US" sz="158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088" y="5732740"/>
            <a:ext cx="1007269" cy="161163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014538" y="5934194"/>
            <a:ext cx="2644140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3"/>
              </a:lnSpc>
              <a:buNone/>
            </a:pPr>
            <a:r>
              <a:rPr lang="en-US" sz="2082" b="1" kern="0" spc="-42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Optimization</a:t>
            </a:r>
            <a:endParaRPr lang="en-US" sz="2082" dirty="0"/>
          </a:p>
        </p:txBody>
      </p:sp>
      <p:sp>
        <p:nvSpPr>
          <p:cNvPr id="15" name="Text 7"/>
          <p:cNvSpPr/>
          <p:nvPr/>
        </p:nvSpPr>
        <p:spPr>
          <a:xfrm>
            <a:off x="2014538" y="6385560"/>
            <a:ext cx="6424374" cy="644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Tuning model parameters and trying different algorithms to improve performance.</a:t>
            </a:r>
            <a:endParaRPr lang="en-US" sz="1586" dirty="0"/>
          </a:p>
        </p:txBody>
      </p:sp>
      <p:pic>
        <p:nvPicPr>
          <p:cNvPr id="16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57168"/>
            <a:ext cx="7556421" cy="2232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Interpreting the Results: Identifying High-Risk Crime Areas</a:t>
            </a:r>
            <a:endParaRPr lang="en-US" sz="4688" dirty="0"/>
          </a:p>
        </p:txBody>
      </p:sp>
      <p:sp>
        <p:nvSpPr>
          <p:cNvPr id="7" name="Shape 2"/>
          <p:cNvSpPr/>
          <p:nvPr/>
        </p:nvSpPr>
        <p:spPr>
          <a:xfrm>
            <a:off x="6280190" y="373010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287810" y="373772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515457" y="388143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Area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9032438" y="3881438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Crime Count</a:t>
            </a:r>
            <a:endParaRPr lang="en-US" sz="1786" dirty="0"/>
          </a:p>
        </p:txBody>
      </p:sp>
      <p:sp>
        <p:nvSpPr>
          <p:cNvPr id="11" name="Text 6"/>
          <p:cNvSpPr/>
          <p:nvPr/>
        </p:nvSpPr>
        <p:spPr>
          <a:xfrm>
            <a:off x="11545610" y="388143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Crime Type</a:t>
            </a:r>
            <a:endParaRPr lang="en-US" sz="1786" dirty="0"/>
          </a:p>
        </p:txBody>
      </p:sp>
      <p:sp>
        <p:nvSpPr>
          <p:cNvPr id="12" name="Shape 7"/>
          <p:cNvSpPr/>
          <p:nvPr/>
        </p:nvSpPr>
        <p:spPr>
          <a:xfrm>
            <a:off x="6287810" y="475095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515457" y="489465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Downtown</a:t>
            </a:r>
            <a:endParaRPr lang="en-US" sz="1786" dirty="0"/>
          </a:p>
        </p:txBody>
      </p:sp>
      <p:sp>
        <p:nvSpPr>
          <p:cNvPr id="14" name="Text 9"/>
          <p:cNvSpPr/>
          <p:nvPr/>
        </p:nvSpPr>
        <p:spPr>
          <a:xfrm>
            <a:off x="9032438" y="4894659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86" dirty="0"/>
          </a:p>
        </p:txBody>
      </p:sp>
      <p:sp>
        <p:nvSpPr>
          <p:cNvPr id="15" name="Text 10"/>
          <p:cNvSpPr/>
          <p:nvPr/>
        </p:nvSpPr>
        <p:spPr>
          <a:xfrm>
            <a:off x="11545610" y="489465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Theft, Vandalism</a:t>
            </a:r>
            <a:endParaRPr lang="en-US" sz="1786" dirty="0"/>
          </a:p>
        </p:txBody>
      </p:sp>
      <p:sp>
        <p:nvSpPr>
          <p:cNvPr id="16" name="Shape 11"/>
          <p:cNvSpPr/>
          <p:nvPr/>
        </p:nvSpPr>
        <p:spPr>
          <a:xfrm>
            <a:off x="6287810" y="540127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6515457" y="554497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 Side</a:t>
            </a:r>
            <a:endParaRPr lang="en-US" sz="1786" dirty="0"/>
          </a:p>
        </p:txBody>
      </p:sp>
      <p:sp>
        <p:nvSpPr>
          <p:cNvPr id="18" name="Text 13"/>
          <p:cNvSpPr/>
          <p:nvPr/>
        </p:nvSpPr>
        <p:spPr>
          <a:xfrm>
            <a:off x="9032438" y="5544979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</a:t>
            </a:r>
            <a:endParaRPr lang="en-US" sz="1786" dirty="0"/>
          </a:p>
        </p:txBody>
      </p:sp>
      <p:sp>
        <p:nvSpPr>
          <p:cNvPr id="19" name="Text 14"/>
          <p:cNvSpPr/>
          <p:nvPr/>
        </p:nvSpPr>
        <p:spPr>
          <a:xfrm>
            <a:off x="11545610" y="5544979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Assault, Robbery</a:t>
            </a:r>
            <a:endParaRPr lang="en-US" sz="1786" dirty="0"/>
          </a:p>
        </p:txBody>
      </p:sp>
      <p:sp>
        <p:nvSpPr>
          <p:cNvPr id="20" name="Shape 15"/>
          <p:cNvSpPr/>
          <p:nvPr/>
        </p:nvSpPr>
        <p:spPr>
          <a:xfrm>
            <a:off x="6287810" y="605159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515457" y="6195298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West Side</a:t>
            </a:r>
            <a:endParaRPr lang="en-US" sz="1786" dirty="0"/>
          </a:p>
        </p:txBody>
      </p:sp>
      <p:sp>
        <p:nvSpPr>
          <p:cNvPr id="22" name="Text 17"/>
          <p:cNvSpPr/>
          <p:nvPr/>
        </p:nvSpPr>
        <p:spPr>
          <a:xfrm>
            <a:off x="9032438" y="6195298"/>
            <a:ext cx="205192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786" dirty="0"/>
          </a:p>
        </p:txBody>
      </p:sp>
      <p:sp>
        <p:nvSpPr>
          <p:cNvPr id="23" name="Text 18"/>
          <p:cNvSpPr/>
          <p:nvPr/>
        </p:nvSpPr>
        <p:spPr>
          <a:xfrm>
            <a:off x="11545610" y="6195298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Drug offenses, Burglary</a:t>
            </a:r>
            <a:endParaRPr lang="en-US" sz="1786" dirty="0"/>
          </a:p>
        </p:txBody>
      </p:sp>
      <p:pic>
        <p:nvPicPr>
          <p:cNvPr id="2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8187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706" y="258128"/>
            <a:ext cx="2576989" cy="2065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2828" y="3315176"/>
            <a:ext cx="13184743" cy="1355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7"/>
              </a:lnSpc>
              <a:buNone/>
            </a:pPr>
            <a:r>
              <a:rPr lang="en-US" sz="4269" b="1" kern="0" spc="-85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Conclusion: Leveraging Predictive Analytics for Crime Prevention</a:t>
            </a:r>
            <a:endParaRPr lang="en-US" sz="4269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28" y="4980384"/>
            <a:ext cx="516374" cy="51637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22828" y="5703213"/>
            <a:ext cx="2710934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8"/>
              </a:lnSpc>
              <a:buNone/>
            </a:pPr>
            <a:r>
              <a:rPr lang="en-US" sz="2135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Resource Allocation</a:t>
            </a:r>
            <a:endParaRPr lang="en-US" sz="2135" dirty="0"/>
          </a:p>
        </p:txBody>
      </p:sp>
      <p:sp>
        <p:nvSpPr>
          <p:cNvPr id="9" name="Text 3"/>
          <p:cNvSpPr/>
          <p:nvPr/>
        </p:nvSpPr>
        <p:spPr>
          <a:xfrm>
            <a:off x="722828" y="6165890"/>
            <a:ext cx="3063835" cy="991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2"/>
              </a:lnSpc>
              <a:buNone/>
            </a:pPr>
            <a:r>
              <a:rPr lang="en-US" sz="1626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models can help allocate police resources more effectively to high-risk areas.</a:t>
            </a:r>
            <a:endParaRPr lang="en-US" sz="162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464" y="4980384"/>
            <a:ext cx="516374" cy="51637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96464" y="5703213"/>
            <a:ext cx="2710934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8"/>
              </a:lnSpc>
              <a:buNone/>
            </a:pPr>
            <a:r>
              <a:rPr lang="en-US" sz="2135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Public Awareness</a:t>
            </a:r>
            <a:endParaRPr lang="en-US" sz="2135" dirty="0"/>
          </a:p>
        </p:txBody>
      </p:sp>
      <p:sp>
        <p:nvSpPr>
          <p:cNvPr id="12" name="Text 5"/>
          <p:cNvSpPr/>
          <p:nvPr/>
        </p:nvSpPr>
        <p:spPr>
          <a:xfrm>
            <a:off x="4096464" y="6165890"/>
            <a:ext cx="3063835" cy="991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2"/>
              </a:lnSpc>
              <a:buNone/>
            </a:pPr>
            <a:r>
              <a:rPr lang="en-US" sz="1626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crime trends can help raise public awareness and promote safety measures.</a:t>
            </a:r>
            <a:endParaRPr lang="en-US" sz="162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0100" y="4980384"/>
            <a:ext cx="516374" cy="51637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70100" y="5703213"/>
            <a:ext cx="3063835" cy="677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8"/>
              </a:lnSpc>
              <a:buNone/>
            </a:pPr>
            <a:r>
              <a:rPr lang="en-US" sz="2135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Crime Prevention Strategies</a:t>
            </a:r>
            <a:endParaRPr lang="en-US" sz="2135" dirty="0"/>
          </a:p>
        </p:txBody>
      </p:sp>
      <p:sp>
        <p:nvSpPr>
          <p:cNvPr id="15" name="Text 7"/>
          <p:cNvSpPr/>
          <p:nvPr/>
        </p:nvSpPr>
        <p:spPr>
          <a:xfrm>
            <a:off x="7470100" y="6504742"/>
            <a:ext cx="3063835" cy="9915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2"/>
              </a:lnSpc>
              <a:buNone/>
            </a:pPr>
            <a:r>
              <a:rPr lang="en-US" sz="1626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can guide the development of targeted crime prevention programs.</a:t>
            </a:r>
            <a:endParaRPr lang="en-US" sz="1626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736" y="4980384"/>
            <a:ext cx="516374" cy="51637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843736" y="5703213"/>
            <a:ext cx="2710934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8"/>
              </a:lnSpc>
              <a:buNone/>
            </a:pPr>
            <a:r>
              <a:rPr lang="en-US" sz="2135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Data-Driven Decisions</a:t>
            </a:r>
            <a:endParaRPr lang="en-US" sz="2135" dirty="0"/>
          </a:p>
        </p:txBody>
      </p:sp>
      <p:sp>
        <p:nvSpPr>
          <p:cNvPr id="18" name="Text 9"/>
          <p:cNvSpPr/>
          <p:nvPr/>
        </p:nvSpPr>
        <p:spPr>
          <a:xfrm>
            <a:off x="10843736" y="6165890"/>
            <a:ext cx="3063835" cy="1322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2"/>
              </a:lnSpc>
              <a:buNone/>
            </a:pPr>
            <a:r>
              <a:rPr lang="en-US" sz="1626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provides valuable insights for making informed decisions regarding crime prevention.</a:t>
            </a:r>
            <a:endParaRPr lang="en-US" sz="1626" dirty="0"/>
          </a:p>
        </p:txBody>
      </p:sp>
      <p:pic>
        <p:nvPicPr>
          <p:cNvPr id="19" name="Image 7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334345"/>
            <a:ext cx="7569994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kern="0" spc="-94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                                        Thank You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pic>
        <p:nvPicPr>
          <p:cNvPr id="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1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492</Words>
  <Application>Microsoft Office PowerPoint</Application>
  <PresentationFormat>Custom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swethaa mani</cp:lastModifiedBy>
  <cp:revision>2</cp:revision>
  <dcterms:created xsi:type="dcterms:W3CDTF">2024-08-23T06:05:14Z</dcterms:created>
  <dcterms:modified xsi:type="dcterms:W3CDTF">2024-08-23T06:25:01Z</dcterms:modified>
</cp:coreProperties>
</file>